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3" r:id="rId5"/>
    <p:sldId id="270" r:id="rId6"/>
    <p:sldId id="264" r:id="rId7"/>
    <p:sldId id="259" r:id="rId8"/>
    <p:sldId id="271" r:id="rId9"/>
    <p:sldId id="267" r:id="rId10"/>
    <p:sldId id="269" r:id="rId11"/>
    <p:sldId id="268" r:id="rId12"/>
    <p:sldId id="258" r:id="rId13"/>
    <p:sldId id="260" r:id="rId14"/>
    <p:sldId id="266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7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584E-5FA6-4FC6-9A5B-B05D84E93EF0}" type="datetimeFigureOut">
              <a:rPr lang="en-CA" smtClean="0"/>
              <a:t>21/11/2016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07F9-9FC2-44F0-A862-A0D3E2663B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81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584E-5FA6-4FC6-9A5B-B05D84E93EF0}" type="datetimeFigureOut">
              <a:rPr lang="en-CA" smtClean="0"/>
              <a:t>21/11/2016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07F9-9FC2-44F0-A862-A0D3E2663B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446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584E-5FA6-4FC6-9A5B-B05D84E93EF0}" type="datetimeFigureOut">
              <a:rPr lang="en-CA" smtClean="0"/>
              <a:t>21/11/2016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07F9-9FC2-44F0-A862-A0D3E2663B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5121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584E-5FA6-4FC6-9A5B-B05D84E93EF0}" type="datetimeFigureOut">
              <a:rPr lang="en-CA" smtClean="0"/>
              <a:t>21/11/2016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07F9-9FC2-44F0-A862-A0D3E2663B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423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584E-5FA6-4FC6-9A5B-B05D84E93EF0}" type="datetimeFigureOut">
              <a:rPr lang="en-CA" smtClean="0"/>
              <a:t>21/11/2016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07F9-9FC2-44F0-A862-A0D3E2663B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286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584E-5FA6-4FC6-9A5B-B05D84E93EF0}" type="datetimeFigureOut">
              <a:rPr lang="en-CA" smtClean="0"/>
              <a:t>21/11/2016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07F9-9FC2-44F0-A862-A0D3E2663B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433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584E-5FA6-4FC6-9A5B-B05D84E93EF0}" type="datetimeFigureOut">
              <a:rPr lang="en-CA" smtClean="0"/>
              <a:t>21/11/2016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07F9-9FC2-44F0-A862-A0D3E2663B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624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584E-5FA6-4FC6-9A5B-B05D84E93EF0}" type="datetimeFigureOut">
              <a:rPr lang="en-CA" smtClean="0"/>
              <a:t>21/11/2016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07F9-9FC2-44F0-A862-A0D3E2663B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53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584E-5FA6-4FC6-9A5B-B05D84E93EF0}" type="datetimeFigureOut">
              <a:rPr lang="en-CA" smtClean="0"/>
              <a:t>21/11/2016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07F9-9FC2-44F0-A862-A0D3E2663B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4321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584E-5FA6-4FC6-9A5B-B05D84E93EF0}" type="datetimeFigureOut">
              <a:rPr lang="en-CA" smtClean="0"/>
              <a:t>21/11/2016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07F9-9FC2-44F0-A862-A0D3E2663B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32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584E-5FA6-4FC6-9A5B-B05D84E93EF0}" type="datetimeFigureOut">
              <a:rPr lang="en-CA" smtClean="0"/>
              <a:t>21/11/2016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07F9-9FC2-44F0-A862-A0D3E2663B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423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584E-5FA6-4FC6-9A5B-B05D84E93EF0}" type="datetimeFigureOut">
              <a:rPr lang="en-CA" smtClean="0"/>
              <a:t>21/11/2016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307F9-9FC2-44F0-A862-A0D3E2663B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046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opedia.com/terms/b/bond-yield.as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opedia.com/video/play/par-valu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Bond Yield and Calculations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94924" y="10974388"/>
            <a:ext cx="3541564" cy="581693"/>
          </a:xfrm>
        </p:spPr>
        <p:txBody>
          <a:bodyPr/>
          <a:lstStyle/>
          <a:p>
            <a:endParaRPr lang="en-CA" dirty="0"/>
          </a:p>
        </p:txBody>
      </p:sp>
      <p:pic>
        <p:nvPicPr>
          <p:cNvPr id="1026" name="Picture 2" descr="Image result for james bo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6499" y="3509963"/>
            <a:ext cx="2338908" cy="3121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73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3: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Answer:</a:t>
            </a:r>
          </a:p>
          <a:p>
            <a:pPr lvl="1"/>
            <a:r>
              <a:rPr lang="en-US" altLang="en-US" dirty="0" smtClean="0"/>
              <a:t>Ann</a:t>
            </a:r>
            <a:r>
              <a:rPr lang="en-US" altLang="en-US" dirty="0"/>
              <a:t>. Inc. = ($100 x 0.09) + (100-76)/20</a:t>
            </a:r>
          </a:p>
          <a:p>
            <a:pPr lvl="1"/>
            <a:r>
              <a:rPr lang="en-US" altLang="en-US" dirty="0"/>
              <a:t>   = $9 + 24/20 = $9 + $1.20 = $10.20</a:t>
            </a:r>
          </a:p>
          <a:p>
            <a:r>
              <a:rPr lang="en-US" altLang="en-US" dirty="0"/>
              <a:t>Yield = $10.20/76 = 0.1342 = 13.42%</a:t>
            </a:r>
          </a:p>
        </p:txBody>
      </p:sp>
    </p:spTree>
    <p:extLst>
      <p:ext uri="{BB962C8B-B14F-4D97-AF65-F5344CB8AC3E}">
        <p14:creationId xmlns:p14="http://schemas.microsoft.com/office/powerpoint/2010/main" val="177611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Video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www.investopedia.com/terms/b/bond-yield.asp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4258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Bond Calculations: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876"/>
            <a:ext cx="10515600" cy="5091379"/>
          </a:xfrm>
        </p:spPr>
        <p:txBody>
          <a:bodyPr/>
          <a:lstStyle/>
          <a:p>
            <a:pPr lvl="0"/>
            <a:r>
              <a:rPr lang="en-US" dirty="0"/>
              <a:t>Annual Interest = Face Value X Coupon Rate</a:t>
            </a:r>
            <a:endParaRPr lang="en-CA" dirty="0"/>
          </a:p>
          <a:p>
            <a:pPr lvl="0"/>
            <a:r>
              <a:rPr lang="en-US" dirty="0"/>
              <a:t>Market Price = Face Value X Market Value (as a %)</a:t>
            </a:r>
            <a:endParaRPr lang="en-CA" dirty="0"/>
          </a:p>
          <a:p>
            <a:pPr lvl="0"/>
            <a:r>
              <a:rPr lang="en-US" dirty="0"/>
              <a:t>Capital Gain/Loss Per </a:t>
            </a:r>
            <a:r>
              <a:rPr lang="en-US" dirty="0" err="1"/>
              <a:t>Yr</a:t>
            </a:r>
            <a:r>
              <a:rPr lang="en-US" dirty="0"/>
              <a:t> = (Face Value - Market Price)/ Number of </a:t>
            </a:r>
            <a:r>
              <a:rPr lang="en-US" dirty="0" err="1"/>
              <a:t>Yrs</a:t>
            </a:r>
            <a:r>
              <a:rPr lang="en-US" dirty="0"/>
              <a:t> to Maturity</a:t>
            </a:r>
            <a:endParaRPr lang="en-CA" dirty="0"/>
          </a:p>
          <a:p>
            <a:pPr lvl="0"/>
            <a:r>
              <a:rPr lang="en-US" dirty="0"/>
              <a:t>Return Per Year = Annual Interest + Capital Gains or Annual Interest - Capital Loss</a:t>
            </a:r>
            <a:endParaRPr lang="en-CA" dirty="0"/>
          </a:p>
          <a:p>
            <a:pPr lvl="0"/>
            <a:r>
              <a:rPr lang="en-US" dirty="0"/>
              <a:t>Average Price Of Bond = (Face Value + Market Price) / 2</a:t>
            </a:r>
            <a:endParaRPr lang="en-CA" dirty="0"/>
          </a:p>
          <a:p>
            <a:pPr lvl="0"/>
            <a:r>
              <a:rPr lang="en-US" dirty="0"/>
              <a:t>Yield = Return Per Year / Average Price of Bond X 100 -- Answer expressed as a %</a:t>
            </a:r>
            <a:endParaRPr lang="en-CA" dirty="0"/>
          </a:p>
          <a:p>
            <a:pPr lvl="0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932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Bond has $1000 face value but you paid $950 for it with an interest rate of 10%, with 2 years to maturity </a:t>
            </a:r>
            <a:endParaRPr lang="en-CA" dirty="0"/>
          </a:p>
          <a:p>
            <a:pPr lvl="0"/>
            <a:r>
              <a:rPr lang="en-US" dirty="0"/>
              <a:t>Annual Interest  </a:t>
            </a:r>
            <a:endParaRPr lang="en-CA" dirty="0"/>
          </a:p>
          <a:p>
            <a:pPr lvl="1"/>
            <a:r>
              <a:rPr lang="en-US" dirty="0"/>
              <a:t>1000*10% = 100/year </a:t>
            </a:r>
            <a:endParaRPr lang="en-CA" dirty="0"/>
          </a:p>
          <a:p>
            <a:pPr lvl="0"/>
            <a:r>
              <a:rPr lang="en-US" dirty="0"/>
              <a:t>Capital Gain per year </a:t>
            </a:r>
            <a:endParaRPr lang="en-CA" dirty="0"/>
          </a:p>
          <a:p>
            <a:pPr lvl="1"/>
            <a:r>
              <a:rPr lang="en-US" dirty="0"/>
              <a:t>1000-950=50/2=$25/year</a:t>
            </a:r>
            <a:endParaRPr lang="en-CA" dirty="0"/>
          </a:p>
          <a:p>
            <a:pPr lvl="0"/>
            <a:r>
              <a:rPr lang="en-US" dirty="0"/>
              <a:t>Your return per year </a:t>
            </a:r>
            <a:endParaRPr lang="en-CA" dirty="0"/>
          </a:p>
          <a:p>
            <a:pPr lvl="1"/>
            <a:r>
              <a:rPr lang="en-US" dirty="0"/>
              <a:t>$100+$25=$125 </a:t>
            </a:r>
            <a:endParaRPr lang="en-CA" dirty="0"/>
          </a:p>
          <a:p>
            <a:pPr lvl="0"/>
            <a:r>
              <a:rPr lang="en-US" dirty="0"/>
              <a:t>Average price of the bond </a:t>
            </a:r>
            <a:endParaRPr lang="en-CA" dirty="0"/>
          </a:p>
          <a:p>
            <a:pPr lvl="1"/>
            <a:r>
              <a:rPr lang="en-US" dirty="0"/>
              <a:t>(950+1000</a:t>
            </a:r>
            <a:r>
              <a:rPr lang="en-US" dirty="0" smtClean="0"/>
              <a:t>)/2 </a:t>
            </a:r>
            <a:r>
              <a:rPr lang="en-US" dirty="0"/>
              <a:t>= $975 </a:t>
            </a:r>
            <a:endParaRPr lang="en-CA" dirty="0"/>
          </a:p>
          <a:p>
            <a:pPr lvl="0"/>
            <a:r>
              <a:rPr lang="en-US" dirty="0"/>
              <a:t>Yield </a:t>
            </a:r>
            <a:endParaRPr lang="en-CA" dirty="0"/>
          </a:p>
          <a:p>
            <a:pPr lvl="1"/>
            <a:r>
              <a:rPr lang="en-US" dirty="0"/>
              <a:t>(125/975)*100% = 12.82%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41460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Handout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Answer questions on hand out</a:t>
            </a:r>
          </a:p>
          <a:p>
            <a:endParaRPr lang="en-CA" dirty="0"/>
          </a:p>
          <a:p>
            <a:r>
              <a:rPr lang="en-CA" dirty="0" smtClean="0"/>
              <a:t>I will collect the answers at the end of class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3226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Next Class- Buying and Selling Bonds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u="sng" dirty="0">
                <a:hlinkClick r:id="rId2"/>
              </a:rPr>
              <a:t>http://www.investopedia.com/video/play/par-value/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9697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Bond Yield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What would give a better return on your investment?</a:t>
            </a:r>
          </a:p>
          <a:p>
            <a:pPr lvl="1"/>
            <a:r>
              <a:rPr lang="en-US" altLang="en-US" dirty="0"/>
              <a:t>An 11% bond bought at </a:t>
            </a:r>
            <a:r>
              <a:rPr lang="en-US" altLang="en-US" dirty="0" smtClean="0"/>
              <a:t>980 </a:t>
            </a:r>
            <a:r>
              <a:rPr lang="en-US" altLang="en-US" dirty="0"/>
              <a:t>or</a:t>
            </a:r>
          </a:p>
          <a:p>
            <a:pPr lvl="1"/>
            <a:r>
              <a:rPr lang="en-US" altLang="en-US" dirty="0"/>
              <a:t>A 12% bond bought at </a:t>
            </a:r>
            <a:r>
              <a:rPr lang="en-US" altLang="en-US" dirty="0" smtClean="0"/>
              <a:t>1020?</a:t>
            </a:r>
            <a:endParaRPr lang="en-US" altLang="en-US" dirty="0"/>
          </a:p>
          <a:p>
            <a:r>
              <a:rPr lang="en-US" altLang="en-US" dirty="0"/>
              <a:t>The answer will depend upon the amount of interest you get with the bond, the market price, and how long before the bond matures. </a:t>
            </a:r>
          </a:p>
          <a:p>
            <a:r>
              <a:rPr lang="en-US" altLang="en-US" dirty="0" smtClean="0"/>
              <a:t>Assumptions: Each bond is a $100 or $1000 bond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7902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Yield?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671"/>
            <a:ext cx="10515600" cy="538033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total return you get when you invest in a </a:t>
            </a:r>
            <a:r>
              <a:rPr lang="en-US" dirty="0" smtClean="0"/>
              <a:t>bond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Made up of:</a:t>
            </a:r>
            <a:endParaRPr lang="en-CA" dirty="0"/>
          </a:p>
          <a:p>
            <a:pPr marL="0" lvl="0" indent="0">
              <a:buNone/>
            </a:pPr>
            <a:r>
              <a:rPr lang="en-US" dirty="0" smtClean="0"/>
              <a:t> 	- Fixed </a:t>
            </a:r>
            <a:r>
              <a:rPr lang="en-US" dirty="0"/>
              <a:t>coupon payments</a:t>
            </a:r>
            <a:endParaRPr lang="en-CA" dirty="0"/>
          </a:p>
          <a:p>
            <a:pPr marL="0" lvl="0" indent="0">
              <a:buNone/>
            </a:pPr>
            <a:r>
              <a:rPr lang="en-US" dirty="0" smtClean="0"/>
              <a:t>	- Capital </a:t>
            </a:r>
            <a:r>
              <a:rPr lang="en-US" dirty="0"/>
              <a:t>gain or loss incurred when you sell the bond or it </a:t>
            </a:r>
            <a:r>
              <a:rPr lang="en-US" dirty="0" smtClean="0"/>
              <a:t>	 	matures</a:t>
            </a:r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234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Formula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Current Bond Yield   =   </a:t>
            </a:r>
            <a:r>
              <a:rPr lang="en-US" altLang="en-US" u="sng" dirty="0" smtClean="0"/>
              <a:t>Annual Income</a:t>
            </a:r>
          </a:p>
          <a:p>
            <a:pPr>
              <a:buNone/>
            </a:pPr>
            <a:r>
              <a:rPr lang="en-US" altLang="en-US" dirty="0" smtClean="0"/>
              <a:t>			    	      Current Market Price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Annual Income = Annual Interest + Capital Gain Per Year</a:t>
            </a:r>
          </a:p>
          <a:p>
            <a:r>
              <a:rPr lang="en-US" altLang="en-US" dirty="0" smtClean="0"/>
              <a:t>Annual Income = Annual Interest  - Capital Loss Per Year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2244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Quick Check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If the market price of the bond is lower than the face value, the yield should be greater than the coupon rate</a:t>
            </a:r>
          </a:p>
          <a:p>
            <a:pPr lvl="1"/>
            <a:r>
              <a:rPr lang="en-US" altLang="en-US" dirty="0" smtClean="0"/>
              <a:t>Yield &gt; Coupon Rate</a:t>
            </a:r>
          </a:p>
          <a:p>
            <a:endParaRPr lang="en-US" altLang="en-US" dirty="0"/>
          </a:p>
          <a:p>
            <a:r>
              <a:rPr lang="en-US" altLang="en-US" dirty="0"/>
              <a:t>If the market price of the bond is </a:t>
            </a:r>
            <a:r>
              <a:rPr lang="en-US" altLang="en-US" dirty="0" smtClean="0"/>
              <a:t>higher </a:t>
            </a:r>
            <a:r>
              <a:rPr lang="en-US" altLang="en-US" dirty="0"/>
              <a:t>than the face </a:t>
            </a:r>
            <a:r>
              <a:rPr lang="en-US" altLang="en-US" dirty="0" smtClean="0"/>
              <a:t>value, the yield should be lower than the coupon rate</a:t>
            </a:r>
          </a:p>
          <a:p>
            <a:pPr lvl="1"/>
            <a:r>
              <a:rPr lang="en-US" altLang="en-US" dirty="0" smtClean="0"/>
              <a:t>Yield &lt; Coupon Rate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53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1: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Find the approximate yield on a 14% $100 bond due in 10 years if bought at 98?</a:t>
            </a:r>
          </a:p>
          <a:p>
            <a:r>
              <a:rPr lang="en-US" altLang="en-US" dirty="0"/>
              <a:t>Answer</a:t>
            </a:r>
            <a:r>
              <a:rPr lang="en-US" altLang="en-US" dirty="0" smtClean="0"/>
              <a:t>:</a:t>
            </a:r>
          </a:p>
          <a:p>
            <a:pPr lvl="1"/>
            <a:r>
              <a:rPr lang="en-US" altLang="en-US" dirty="0"/>
              <a:t>Ann. Inc. = Ann. Interest </a:t>
            </a:r>
            <a:r>
              <a:rPr lang="en-US" altLang="en-US" dirty="0" smtClean="0"/>
              <a:t>+ </a:t>
            </a:r>
            <a:r>
              <a:rPr lang="en-US" altLang="en-US" dirty="0"/>
              <a:t>Cap </a:t>
            </a:r>
            <a:r>
              <a:rPr lang="en-US" altLang="en-US" dirty="0" smtClean="0"/>
              <a:t>Gain </a:t>
            </a:r>
            <a:r>
              <a:rPr lang="en-US" altLang="en-US" dirty="0"/>
              <a:t>Per </a:t>
            </a:r>
            <a:r>
              <a:rPr lang="en-US" altLang="en-US" dirty="0" err="1" smtClean="0"/>
              <a:t>Yr</a:t>
            </a:r>
            <a:endParaRPr lang="en-US" altLang="en-US" dirty="0"/>
          </a:p>
          <a:p>
            <a:pPr lvl="1"/>
            <a:r>
              <a:rPr lang="en-US" altLang="en-US" dirty="0"/>
              <a:t>Annual Income =($100 x 0.14) + (100-98)/10</a:t>
            </a:r>
          </a:p>
          <a:p>
            <a:pPr lvl="1"/>
            <a:r>
              <a:rPr lang="en-US" altLang="en-US" dirty="0"/>
              <a:t>  =$14 + 2/10</a:t>
            </a:r>
          </a:p>
          <a:p>
            <a:pPr lvl="1"/>
            <a:r>
              <a:rPr lang="en-US" altLang="en-US" dirty="0"/>
              <a:t>  =$14 + 0.20 = $14.20</a:t>
            </a:r>
          </a:p>
          <a:p>
            <a:r>
              <a:rPr lang="en-US" altLang="en-US" dirty="0"/>
              <a:t>Yield = $14.20/98 = 0.1449 = 14.49%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437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2: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Find the approximate yield on a 11% $100 bond due in 10 years if bought at 102</a:t>
            </a:r>
            <a:r>
              <a:rPr lang="en-US" altLang="en-US" dirty="0" smtClean="0"/>
              <a:t>?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614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2: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Answer</a:t>
            </a:r>
            <a:r>
              <a:rPr lang="en-US" altLang="en-US" dirty="0"/>
              <a:t>:</a:t>
            </a:r>
          </a:p>
          <a:p>
            <a:pPr lvl="1"/>
            <a:r>
              <a:rPr lang="en-US" altLang="en-US" dirty="0"/>
              <a:t>Ann. Inc. = Ann. Interest – Cap Loss Per </a:t>
            </a:r>
            <a:r>
              <a:rPr lang="en-US" altLang="en-US" dirty="0" err="1"/>
              <a:t>Yr</a:t>
            </a:r>
            <a:endParaRPr lang="en-US" altLang="en-US" dirty="0"/>
          </a:p>
          <a:p>
            <a:pPr lvl="1"/>
            <a:r>
              <a:rPr lang="en-US" altLang="en-US" dirty="0"/>
              <a:t>Annual Income = ($100 x 0.11) - (102-100)/10</a:t>
            </a:r>
          </a:p>
          <a:p>
            <a:pPr lvl="1"/>
            <a:r>
              <a:rPr lang="en-US" altLang="en-US" dirty="0"/>
              <a:t> = $11 - 0.20 = $10.80</a:t>
            </a:r>
          </a:p>
          <a:p>
            <a:r>
              <a:rPr lang="en-US" altLang="en-US" dirty="0"/>
              <a:t>Yield = $10.80/102 = 0.10588 = 10.59%</a:t>
            </a:r>
          </a:p>
        </p:txBody>
      </p:sp>
    </p:spTree>
    <p:extLst>
      <p:ext uri="{BB962C8B-B14F-4D97-AF65-F5344CB8AC3E}">
        <p14:creationId xmlns:p14="http://schemas.microsoft.com/office/powerpoint/2010/main" val="17877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3: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Find the approximate yield on a 9% $100 bond due in 20 </a:t>
            </a:r>
            <a:r>
              <a:rPr lang="en-US" altLang="en-US" dirty="0" smtClean="0"/>
              <a:t>years </a:t>
            </a:r>
            <a:r>
              <a:rPr lang="en-US" altLang="en-US" dirty="0"/>
              <a:t>if bought at 76</a:t>
            </a:r>
            <a:r>
              <a:rPr lang="en-US" altLang="en-US" dirty="0" smtClean="0"/>
              <a:t>?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604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553</Words>
  <Application>Microsoft Office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Bond Yield and Calculations</vt:lpstr>
      <vt:lpstr>Bond Yield</vt:lpstr>
      <vt:lpstr>What is Yield?</vt:lpstr>
      <vt:lpstr>Formula</vt:lpstr>
      <vt:lpstr>Quick Check</vt:lpstr>
      <vt:lpstr>Example 1:</vt:lpstr>
      <vt:lpstr>Example 2:</vt:lpstr>
      <vt:lpstr>Example 2:</vt:lpstr>
      <vt:lpstr>Example 3:</vt:lpstr>
      <vt:lpstr>Example 3:</vt:lpstr>
      <vt:lpstr>Video</vt:lpstr>
      <vt:lpstr>Bond Calculations:</vt:lpstr>
      <vt:lpstr>Example:</vt:lpstr>
      <vt:lpstr>Handout</vt:lpstr>
      <vt:lpstr>Next Class- Buying and Selling Bonds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 Yield</dc:title>
  <dc:creator>Meaghan Boutilier</dc:creator>
  <cp:lastModifiedBy>User</cp:lastModifiedBy>
  <cp:revision>43</cp:revision>
  <dcterms:created xsi:type="dcterms:W3CDTF">2016-11-18T13:32:44Z</dcterms:created>
  <dcterms:modified xsi:type="dcterms:W3CDTF">2016-11-21T17:55:28Z</dcterms:modified>
</cp:coreProperties>
</file>