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61" r:id="rId6"/>
    <p:sldId id="260" r:id="rId7"/>
    <p:sldId id="258" r:id="rId8"/>
    <p:sldId id="262" r:id="rId9"/>
    <p:sldId id="264" r:id="rId10"/>
    <p:sldId id="263" r:id="rId11"/>
    <p:sldId id="267" r:id="rId12"/>
    <p:sldId id="269" r:id="rId13"/>
    <p:sldId id="274" r:id="rId14"/>
    <p:sldId id="270" r:id="rId15"/>
    <p:sldId id="273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46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335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85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8993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337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24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183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07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162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911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16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9DE9-DBAE-4D0B-B6A5-A02F68D8423E}" type="datetimeFigureOut">
              <a:rPr lang="en-CA" smtClean="0"/>
              <a:t>22/11/2016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79346-3A53-408F-B132-8E6281D397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330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1FPhvk17B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Buying and Selling Bonds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2310" y="9688284"/>
            <a:ext cx="4424158" cy="885459"/>
          </a:xfrm>
        </p:spPr>
        <p:txBody>
          <a:bodyPr/>
          <a:lstStyle/>
          <a:p>
            <a:endParaRPr lang="en-CA" dirty="0"/>
          </a:p>
        </p:txBody>
      </p:sp>
      <p:pic>
        <p:nvPicPr>
          <p:cNvPr id="1026" name="Picture 2" descr="Image result for james b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485" y="3813583"/>
            <a:ext cx="4957750" cy="278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6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Buying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When buying bonds, the exact same math is done from the buyers point of view. </a:t>
            </a:r>
          </a:p>
          <a:p>
            <a:r>
              <a:rPr lang="en-US" altLang="en-US" sz="3200" dirty="0" smtClean="0"/>
              <a:t>The buyer will pay market value for the bond plus interest payable calculated the same way.</a:t>
            </a:r>
          </a:p>
          <a:p>
            <a:r>
              <a:rPr lang="en-US" altLang="en-US" sz="3200" dirty="0" smtClean="0"/>
              <a:t>Interest Payable = P x R x T</a:t>
            </a:r>
          </a:p>
          <a:p>
            <a:r>
              <a:rPr lang="en-US" altLang="en-US" sz="3200" dirty="0" smtClean="0"/>
              <a:t>Bond Cost = Mkt Val + Interest Payable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98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1: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Julie bought a $500 13.5 % bond bearing coupons payable semi-annually on June 30</a:t>
            </a:r>
            <a:r>
              <a:rPr lang="en-US" altLang="en-US" sz="3200" baseline="30000" dirty="0" smtClean="0"/>
              <a:t>th</a:t>
            </a:r>
            <a:r>
              <a:rPr lang="en-US" altLang="en-US" sz="3200" dirty="0" smtClean="0"/>
              <a:t> and Dec. 31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 at 92 ½. What would the cost be if she bought the bond on Sept 15</a:t>
            </a:r>
            <a:r>
              <a:rPr lang="en-US" altLang="en-US" sz="3200" baseline="30000" dirty="0" smtClean="0"/>
              <a:t>th</a:t>
            </a:r>
            <a:r>
              <a:rPr lang="en-US" altLang="en-US" sz="3200" dirty="0" smtClean="0"/>
              <a:t>?</a:t>
            </a:r>
          </a:p>
          <a:p>
            <a:r>
              <a:rPr lang="en-US" altLang="en-US" sz="3200" dirty="0" smtClean="0"/>
              <a:t>Market Value = $500 x  92.5% =  $462.50</a:t>
            </a:r>
          </a:p>
          <a:p>
            <a:r>
              <a:rPr lang="en-US" altLang="en-US" sz="3200" dirty="0" smtClean="0"/>
              <a:t>Interest Days = 1 in Jun, 31 in Jul, 31 in Aug, 14 in Sept</a:t>
            </a:r>
          </a:p>
          <a:p>
            <a:r>
              <a:rPr lang="en-US" altLang="en-US" sz="3200" dirty="0" err="1" smtClean="0"/>
              <a:t>Int</a:t>
            </a:r>
            <a:r>
              <a:rPr lang="en-US" altLang="en-US" sz="3200" dirty="0" smtClean="0"/>
              <a:t> = $500 x 0.135 x 77/365 =  $14.24</a:t>
            </a:r>
          </a:p>
          <a:p>
            <a:r>
              <a:rPr lang="en-US" altLang="en-US" sz="3200" dirty="0" smtClean="0"/>
              <a:t>Cost of bond = $462.50 + $14.24 = $476.74</a:t>
            </a:r>
          </a:p>
        </p:txBody>
      </p:sp>
    </p:spTree>
    <p:extLst>
      <p:ext uri="{BB962C8B-B14F-4D97-AF65-F5344CB8AC3E}">
        <p14:creationId xmlns:p14="http://schemas.microsoft.com/office/powerpoint/2010/main" val="22669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Find the proceeds of selling a 7% $750 corporate bond at 72 on June 1</a:t>
            </a:r>
            <a:r>
              <a:rPr lang="en-US" altLang="en-US" sz="3600" baseline="30000" dirty="0" smtClean="0"/>
              <a:t>st</a:t>
            </a:r>
            <a:r>
              <a:rPr lang="en-US" altLang="en-US" sz="3600" dirty="0" smtClean="0"/>
              <a:t> if interest is payable annually on April 1</a:t>
            </a:r>
            <a:r>
              <a:rPr lang="en-US" altLang="en-US" sz="3600" baseline="30000" dirty="0" smtClean="0"/>
              <a:t>st</a:t>
            </a:r>
            <a:r>
              <a:rPr lang="en-US" altLang="en-US" sz="3600" dirty="0" smtClean="0"/>
              <a:t>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52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2 Answer: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3600" dirty="0" smtClean="0"/>
              <a:t>Mkt Val = $750 x 72% =  $540</a:t>
            </a:r>
          </a:p>
          <a:p>
            <a:pPr lvl="1"/>
            <a:r>
              <a:rPr lang="en-US" altLang="en-US" sz="3600" dirty="0" smtClean="0"/>
              <a:t>Interest days = 30 in Apr, 31 in May</a:t>
            </a:r>
          </a:p>
          <a:p>
            <a:pPr lvl="1"/>
            <a:r>
              <a:rPr lang="en-US" altLang="en-US" sz="3600" dirty="0" smtClean="0"/>
              <a:t>I = $750 x 0.07 x 61/365  =  $8.77</a:t>
            </a:r>
          </a:p>
          <a:p>
            <a:pPr lvl="1"/>
            <a:r>
              <a:rPr lang="en-US" altLang="en-US" sz="3600" dirty="0" smtClean="0"/>
              <a:t>Proceeds = $540 + $8.77 = $548.77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17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Mimeo Example 1: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A </a:t>
            </a:r>
            <a:r>
              <a:rPr lang="en-US" altLang="en-US" sz="3200" dirty="0" smtClean="0"/>
              <a:t>$500 9% </a:t>
            </a:r>
            <a:r>
              <a:rPr lang="en-US" altLang="en-US" sz="3200" dirty="0"/>
              <a:t>face value bond was sold for </a:t>
            </a:r>
            <a:r>
              <a:rPr lang="en-US" altLang="en-US" sz="3200" dirty="0" smtClean="0"/>
              <a:t>72% on June 1. </a:t>
            </a:r>
            <a:r>
              <a:rPr lang="en-US" altLang="en-US" sz="3200" dirty="0"/>
              <a:t>Interest was last paid on </a:t>
            </a:r>
            <a:r>
              <a:rPr lang="en-US" altLang="en-US" sz="3200" dirty="0" smtClean="0"/>
              <a:t>April 1. What is the total cost of buying the bond?</a:t>
            </a:r>
            <a:endParaRPr lang="en-US" altLang="en-US" sz="3200" baseline="300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79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Mimeo Example 2: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A </a:t>
            </a:r>
            <a:r>
              <a:rPr lang="en-US" altLang="en-US" sz="3200" dirty="0" smtClean="0"/>
              <a:t>$5000 12.375% </a:t>
            </a:r>
            <a:r>
              <a:rPr lang="en-US" altLang="en-US" sz="3200" dirty="0"/>
              <a:t>face value bond was sold for </a:t>
            </a:r>
            <a:r>
              <a:rPr lang="en-US" altLang="en-US" sz="3200" dirty="0" smtClean="0"/>
              <a:t>89.50% on Dec 29. </a:t>
            </a:r>
            <a:r>
              <a:rPr lang="en-US" altLang="en-US" sz="3200" dirty="0"/>
              <a:t>Interest was last paid on </a:t>
            </a:r>
            <a:r>
              <a:rPr lang="en-US" altLang="en-US" sz="3200" dirty="0" smtClean="0"/>
              <a:t>Dec 15. What is the total cost of buying the bond?</a:t>
            </a:r>
            <a:endParaRPr lang="en-US" altLang="en-US" sz="3200" baseline="300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92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Activity: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 groups of 4, do questions given on the whiteboards</a:t>
            </a:r>
          </a:p>
          <a:p>
            <a:endParaRPr lang="en-US" altLang="en-US" dirty="0"/>
          </a:p>
          <a:p>
            <a:r>
              <a:rPr lang="en-US" altLang="en-US" dirty="0" smtClean="0"/>
              <a:t>One person writes, others tell them what to write</a:t>
            </a:r>
          </a:p>
          <a:p>
            <a:endParaRPr lang="en-US" altLang="en-US" dirty="0"/>
          </a:p>
          <a:p>
            <a:r>
              <a:rPr lang="en-US" altLang="en-US" dirty="0" smtClean="0"/>
              <a:t>We will go over answers as a class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874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www.youtube.com/watch?v=C1FPhvk17B8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18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Bond Trading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When buying or selling bonds on the secondary market, there are two very important components to consider:</a:t>
            </a:r>
          </a:p>
          <a:p>
            <a:pPr lvl="1"/>
            <a:r>
              <a:rPr lang="en-US" altLang="en-US" sz="3200" dirty="0" smtClean="0"/>
              <a:t>Market Price</a:t>
            </a:r>
          </a:p>
          <a:p>
            <a:pPr lvl="1"/>
            <a:r>
              <a:rPr lang="en-US" altLang="en-US" sz="3200" dirty="0" smtClean="0"/>
              <a:t>Interest Rate and when interest was last paid</a:t>
            </a:r>
          </a:p>
          <a:p>
            <a:pPr lvl="1"/>
            <a:endParaRPr lang="en-US" altLang="en-US" sz="3200" dirty="0" smtClean="0"/>
          </a:p>
          <a:p>
            <a:r>
              <a:rPr lang="en-US" altLang="en-US" sz="3200" dirty="0" smtClean="0"/>
              <a:t>Bond Interest is usually paid once or twice a year (annually or semi-annually)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832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Selling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 smtClean="0"/>
              <a:t>When a bond is sold, the buyer always receives the next full interest payment whether it is a semi-annual or annual pmt.</a:t>
            </a:r>
          </a:p>
          <a:p>
            <a:r>
              <a:rPr lang="en-US" altLang="en-US" sz="3200" dirty="0" smtClean="0"/>
              <a:t>For example: </a:t>
            </a:r>
          </a:p>
          <a:p>
            <a:pPr lvl="1"/>
            <a:r>
              <a:rPr lang="en-US" altLang="en-US" sz="3200" dirty="0" smtClean="0"/>
              <a:t>If I sold a bond on March 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, and this bond paid semi-annual interest on Oct. 31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 and Apr. 30</a:t>
            </a:r>
            <a:r>
              <a:rPr lang="en-US" altLang="en-US" sz="3200" baseline="30000" dirty="0" smtClean="0"/>
              <a:t>th</a:t>
            </a:r>
            <a:r>
              <a:rPr lang="en-US" altLang="en-US" sz="3200" dirty="0" smtClean="0"/>
              <a:t>, the buyer would receive the interest payment </a:t>
            </a:r>
            <a:r>
              <a:rPr lang="en-US" altLang="en-US" sz="3200" dirty="0" err="1" smtClean="0"/>
              <a:t>cheque</a:t>
            </a:r>
            <a:r>
              <a:rPr lang="en-US" altLang="en-US" sz="3200" dirty="0" smtClean="0"/>
              <a:t> covering Nov. 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 to Apr. 30</a:t>
            </a:r>
            <a:r>
              <a:rPr lang="en-US" altLang="en-US" sz="3200" baseline="30000" dirty="0" smtClean="0"/>
              <a:t>th</a:t>
            </a:r>
            <a:r>
              <a:rPr lang="en-US" altLang="en-US" sz="3200" dirty="0" smtClean="0"/>
              <a:t>. Is he entitled to all this interest?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385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Selling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In the preceding example, logic would state that I should be entitled to interest from Nov 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 to Feb. 28</a:t>
            </a:r>
            <a:r>
              <a:rPr lang="en-US" altLang="en-US" sz="3200" baseline="30000" dirty="0" smtClean="0"/>
              <a:t>th</a:t>
            </a:r>
            <a:r>
              <a:rPr lang="en-US" altLang="en-US" sz="3200" dirty="0" smtClean="0"/>
              <a:t> and the buyer should be entitled to interest from March 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 to Apr. 30</a:t>
            </a:r>
            <a:r>
              <a:rPr lang="en-US" altLang="en-US" sz="3200" baseline="30000" dirty="0" smtClean="0"/>
              <a:t>th</a:t>
            </a:r>
            <a:r>
              <a:rPr lang="en-US" altLang="en-US" sz="3200" dirty="0" smtClean="0"/>
              <a:t>.</a:t>
            </a:r>
          </a:p>
          <a:p>
            <a:r>
              <a:rPr lang="en-US" altLang="en-US" sz="3200" dirty="0" smtClean="0"/>
              <a:t>How do I handle this?</a:t>
            </a:r>
          </a:p>
          <a:p>
            <a:pPr lvl="1"/>
            <a:r>
              <a:rPr lang="en-US" altLang="en-US" sz="3200" dirty="0" smtClean="0"/>
              <a:t>When I sell him the bond on March 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 , I charge him the interest owed to me at the time. This is called accrued interest. </a:t>
            </a:r>
          </a:p>
        </p:txBody>
      </p:sp>
    </p:spTree>
    <p:extLst>
      <p:ext uri="{BB962C8B-B14F-4D97-AF65-F5344CB8AC3E}">
        <p14:creationId xmlns:p14="http://schemas.microsoft.com/office/powerpoint/2010/main" val="26780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Selling Bonds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When selling a bond on any other day except the interest payments dates, the buyer will pay market price plus accrued interest to the seller. </a:t>
            </a:r>
          </a:p>
          <a:p>
            <a:endParaRPr lang="en-US" altLang="en-US" sz="3200" dirty="0" smtClean="0"/>
          </a:p>
          <a:p>
            <a:r>
              <a:rPr lang="en-US" altLang="en-US" sz="3200" dirty="0" smtClean="0"/>
              <a:t>For the seller, it represents additional proceeds</a:t>
            </a:r>
          </a:p>
          <a:p>
            <a:r>
              <a:rPr lang="en-US" altLang="en-US" sz="3200" dirty="0" smtClean="0"/>
              <a:t>For the buyer, it represents an additional cost</a:t>
            </a:r>
          </a:p>
        </p:txBody>
      </p:sp>
    </p:spTree>
    <p:extLst>
      <p:ext uri="{BB962C8B-B14F-4D97-AF65-F5344CB8AC3E}">
        <p14:creationId xmlns:p14="http://schemas.microsoft.com/office/powerpoint/2010/main" val="126431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Selling Bonds- The Math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Step One:</a:t>
            </a:r>
          </a:p>
          <a:p>
            <a:pPr lvl="1"/>
            <a:r>
              <a:rPr lang="en-US" altLang="en-US" dirty="0"/>
              <a:t>Determine the market price </a:t>
            </a:r>
            <a:r>
              <a:rPr lang="en-US" altLang="en-US" dirty="0" smtClean="0"/>
              <a:t>(market value) of </a:t>
            </a:r>
            <a:r>
              <a:rPr lang="en-US" altLang="en-US" dirty="0"/>
              <a:t>the bond</a:t>
            </a:r>
          </a:p>
          <a:p>
            <a:pPr lvl="1"/>
            <a:r>
              <a:rPr lang="en-US" altLang="en-US" dirty="0"/>
              <a:t>Market Price = Face Value of Bond x Market Value Percentage</a:t>
            </a:r>
          </a:p>
          <a:p>
            <a:pPr lvl="1"/>
            <a:r>
              <a:rPr lang="en-US" altLang="en-US" dirty="0"/>
              <a:t>Example One:</a:t>
            </a:r>
          </a:p>
          <a:p>
            <a:pPr lvl="2"/>
            <a:r>
              <a:rPr lang="en-US" altLang="en-US" sz="2400" dirty="0"/>
              <a:t>What is the mkt value of a $500 bond at 97 ½%</a:t>
            </a:r>
          </a:p>
          <a:p>
            <a:pPr lvl="1"/>
            <a:r>
              <a:rPr lang="en-US" altLang="en-US" dirty="0"/>
              <a:t>Answer:</a:t>
            </a:r>
          </a:p>
          <a:p>
            <a:pPr lvl="2"/>
            <a:r>
              <a:rPr lang="en-US" altLang="en-US" sz="2400" dirty="0"/>
              <a:t>$500  x  97.5% = $500 x  0.975 =  $487.50</a:t>
            </a:r>
          </a:p>
          <a:p>
            <a:pPr lvl="1"/>
            <a:r>
              <a:rPr lang="en-US" altLang="en-US" dirty="0"/>
              <a:t>Example Two;</a:t>
            </a:r>
          </a:p>
          <a:p>
            <a:pPr lvl="2"/>
            <a:r>
              <a:rPr lang="en-US" altLang="en-US" sz="2400" dirty="0"/>
              <a:t>What is the mkt value of a $2000 bond at 103.5</a:t>
            </a:r>
          </a:p>
          <a:p>
            <a:pPr lvl="1"/>
            <a:r>
              <a:rPr lang="en-US" altLang="en-US" dirty="0"/>
              <a:t>Answer:</a:t>
            </a:r>
          </a:p>
          <a:p>
            <a:pPr lvl="2"/>
            <a:r>
              <a:rPr lang="en-US" altLang="en-US" sz="2400" dirty="0"/>
              <a:t>$2000  x  103.5%  =  $2000 x 1.035 =  $2070</a:t>
            </a:r>
          </a:p>
        </p:txBody>
      </p:sp>
    </p:spTree>
    <p:extLst>
      <p:ext uri="{BB962C8B-B14F-4D97-AF65-F5344CB8AC3E}">
        <p14:creationId xmlns:p14="http://schemas.microsoft.com/office/powerpoint/2010/main" val="367750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Selling Bonds- The Math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Step Two</a:t>
            </a:r>
          </a:p>
          <a:p>
            <a:pPr lvl="1"/>
            <a:r>
              <a:rPr lang="en-US" altLang="en-US" sz="2800" dirty="0" smtClean="0"/>
              <a:t>Determine the accrued interest owed to the seller.</a:t>
            </a:r>
          </a:p>
          <a:p>
            <a:pPr lvl="1"/>
            <a:r>
              <a:rPr lang="en-US" altLang="en-US" sz="2800" dirty="0" smtClean="0"/>
              <a:t>Example:</a:t>
            </a:r>
          </a:p>
          <a:p>
            <a:pPr lvl="2"/>
            <a:r>
              <a:rPr lang="en-US" altLang="en-US" sz="2800" dirty="0" smtClean="0"/>
              <a:t>A $ 1000 11% face value bond was sold for 98.5% on August 10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. Interest was last paid on June 1</a:t>
            </a:r>
            <a:r>
              <a:rPr lang="en-US" altLang="en-US" sz="2800" baseline="30000" dirty="0" smtClean="0"/>
              <a:t>st</a:t>
            </a:r>
          </a:p>
          <a:p>
            <a:pPr lvl="1"/>
            <a:r>
              <a:rPr lang="en-US" altLang="en-US" sz="2800" dirty="0" smtClean="0"/>
              <a:t>Answer:</a:t>
            </a:r>
          </a:p>
          <a:p>
            <a:pPr lvl="2"/>
            <a:r>
              <a:rPr lang="en-US" altLang="en-US" sz="2800" dirty="0" smtClean="0"/>
              <a:t>Count the days since last payment-start with the </a:t>
            </a:r>
            <a:r>
              <a:rPr lang="en-US" altLang="en-US" sz="2800" dirty="0" err="1" smtClean="0"/>
              <a:t>pmt</a:t>
            </a:r>
            <a:r>
              <a:rPr lang="en-US" altLang="en-US" sz="2800" dirty="0" smtClean="0"/>
              <a:t> date and do not include the selling date</a:t>
            </a:r>
          </a:p>
          <a:p>
            <a:pPr lvl="2"/>
            <a:r>
              <a:rPr lang="en-US" altLang="en-US" sz="2800" dirty="0" smtClean="0"/>
              <a:t>30 days in June, 31 days in July and 9 days in Aug</a:t>
            </a:r>
          </a:p>
          <a:p>
            <a:pPr lvl="2"/>
            <a:r>
              <a:rPr lang="en-US" altLang="en-US" sz="2800" dirty="0" smtClean="0"/>
              <a:t>70 days altogether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1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Selling Bonds- The Math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formula for calculating interest is:</a:t>
            </a:r>
          </a:p>
          <a:p>
            <a:pPr lvl="2"/>
            <a:r>
              <a:rPr lang="en-US" altLang="en-US" sz="2800" dirty="0" smtClean="0"/>
              <a:t> </a:t>
            </a:r>
            <a:r>
              <a:rPr lang="en-US" altLang="en-US" sz="2800" dirty="0"/>
              <a:t>Interest = </a:t>
            </a:r>
            <a:r>
              <a:rPr lang="en-US" altLang="en-US" sz="2800" dirty="0" smtClean="0"/>
              <a:t>Principle </a:t>
            </a:r>
            <a:r>
              <a:rPr lang="en-US" altLang="en-US" sz="2800" dirty="0"/>
              <a:t>x Annual Rate x Time (years)</a:t>
            </a:r>
          </a:p>
          <a:p>
            <a:r>
              <a:rPr lang="en-US" altLang="en-US" dirty="0"/>
              <a:t>In the preceding example it would be:</a:t>
            </a:r>
          </a:p>
          <a:p>
            <a:pPr lvl="1"/>
            <a:r>
              <a:rPr lang="en-US" altLang="en-US" dirty="0"/>
              <a:t>$1000 x 0.11 x 70/365  (must express time in years-we do this by dividing the number of days by 365)</a:t>
            </a:r>
          </a:p>
          <a:p>
            <a:pPr lvl="1"/>
            <a:r>
              <a:rPr lang="en-US" altLang="en-US" dirty="0"/>
              <a:t>This gives us $21.10 accrued </a:t>
            </a:r>
            <a:r>
              <a:rPr lang="en-US" altLang="en-US" dirty="0" smtClean="0"/>
              <a:t>interest</a:t>
            </a:r>
            <a:endParaRPr lang="en-US" altLang="en-US" dirty="0"/>
          </a:p>
          <a:p>
            <a:r>
              <a:rPr lang="en-US" altLang="en-US" dirty="0"/>
              <a:t>Proceeds = mkt </a:t>
            </a:r>
            <a:r>
              <a:rPr lang="en-US" altLang="en-US" dirty="0" smtClean="0"/>
              <a:t>value </a:t>
            </a:r>
            <a:r>
              <a:rPr lang="en-US" altLang="en-US" dirty="0"/>
              <a:t>+ accrued interest</a:t>
            </a:r>
          </a:p>
          <a:p>
            <a:pPr lvl="1"/>
            <a:r>
              <a:rPr lang="en-US" altLang="en-US"/>
              <a:t>Mkt </a:t>
            </a:r>
            <a:r>
              <a:rPr lang="en-US" altLang="en-US" smtClean="0"/>
              <a:t>Val </a:t>
            </a:r>
            <a:r>
              <a:rPr lang="en-US" altLang="en-US" dirty="0"/>
              <a:t>=  $1000 x 98.5% = $985</a:t>
            </a:r>
          </a:p>
          <a:p>
            <a:pPr lvl="1"/>
            <a:r>
              <a:rPr lang="en-US" altLang="en-US" dirty="0"/>
              <a:t>Proceeds = $985 + $21.10 =  $1006.10</a:t>
            </a:r>
          </a:p>
        </p:txBody>
      </p:sp>
    </p:spTree>
    <p:extLst>
      <p:ext uri="{BB962C8B-B14F-4D97-AF65-F5344CB8AC3E}">
        <p14:creationId xmlns:p14="http://schemas.microsoft.com/office/powerpoint/2010/main" val="4072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835</Words>
  <Application>Microsoft Office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Buying and Selling Bonds</vt:lpstr>
      <vt:lpstr>Video</vt:lpstr>
      <vt:lpstr>Bond Trading</vt:lpstr>
      <vt:lpstr>Selling Bonds</vt:lpstr>
      <vt:lpstr>Selling Bonds</vt:lpstr>
      <vt:lpstr>Selling Bonds</vt:lpstr>
      <vt:lpstr>Selling Bonds- The Math</vt:lpstr>
      <vt:lpstr>Selling Bonds- The Math</vt:lpstr>
      <vt:lpstr>Selling Bonds- The Math</vt:lpstr>
      <vt:lpstr>Buying Bonds</vt:lpstr>
      <vt:lpstr>Example 1:</vt:lpstr>
      <vt:lpstr>Example 2:</vt:lpstr>
      <vt:lpstr>Example 2 Answer:</vt:lpstr>
      <vt:lpstr>Mimeo Example 1:</vt:lpstr>
      <vt:lpstr>Mimeo Example 2:</vt:lpstr>
      <vt:lpstr>Activity: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Buying and Selling Bonds</dc:title>
  <dc:creator>Meaghan Boutilier</dc:creator>
  <cp:lastModifiedBy>User</cp:lastModifiedBy>
  <cp:revision>20</cp:revision>
  <dcterms:created xsi:type="dcterms:W3CDTF">2016-11-20T22:10:33Z</dcterms:created>
  <dcterms:modified xsi:type="dcterms:W3CDTF">2016-11-22T19:58:42Z</dcterms:modified>
</cp:coreProperties>
</file>