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9" r:id="rId4"/>
    <p:sldId id="265" r:id="rId5"/>
    <p:sldId id="258" r:id="rId6"/>
    <p:sldId id="270" r:id="rId7"/>
    <p:sldId id="271" r:id="rId8"/>
    <p:sldId id="272" r:id="rId9"/>
    <p:sldId id="257" r:id="rId10"/>
    <p:sldId id="267" r:id="rId11"/>
    <p:sldId id="276" r:id="rId12"/>
    <p:sldId id="277" r:id="rId13"/>
    <p:sldId id="262" r:id="rId14"/>
    <p:sldId id="260" r:id="rId15"/>
    <p:sldId id="264" r:id="rId16"/>
    <p:sldId id="275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192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571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89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15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057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234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08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07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49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6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40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3A3D5-D439-4E83-B575-C0DADADCF04A}" type="datetimeFigureOut">
              <a:rPr lang="en-CA" smtClean="0"/>
              <a:t>24/11/2016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8013-5A0B-428A-ACBE-BF2B45300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42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s/shares.as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s/simple_interest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r/ruleof72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Shares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www.investopedia.com/terms/s/shares.asp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9728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 of 72 Example: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invest $5 000 with an annual rate of return of 2%. </a:t>
            </a:r>
            <a:r>
              <a:rPr lang="en-CA" dirty="0" smtClean="0"/>
              <a:t>Use the rule of 72 to determine how many years it will take your investment to grow to $10 000. </a:t>
            </a:r>
          </a:p>
          <a:p>
            <a:endParaRPr lang="en-CA" dirty="0"/>
          </a:p>
          <a:p>
            <a:r>
              <a:rPr lang="en-CA" dirty="0" smtClean="0"/>
              <a:t>72/2= 36 </a:t>
            </a:r>
          </a:p>
          <a:p>
            <a:endParaRPr lang="en-CA" dirty="0"/>
          </a:p>
          <a:p>
            <a:r>
              <a:rPr lang="en-CA" dirty="0" smtClean="0"/>
              <a:t>This means it will take approximately 36 years for your investment of $5000 to double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80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You invest </a:t>
            </a:r>
            <a:r>
              <a:rPr lang="en-CA" dirty="0" smtClean="0"/>
              <a:t>$3000 with </a:t>
            </a:r>
            <a:r>
              <a:rPr lang="en-CA" dirty="0"/>
              <a:t>an annual rate of return of </a:t>
            </a:r>
            <a:r>
              <a:rPr lang="en-CA" dirty="0" smtClean="0"/>
              <a:t>5%. </a:t>
            </a:r>
            <a:r>
              <a:rPr lang="en-CA" dirty="0"/>
              <a:t>Use the rule of 72 to determine how many years it will take your investment to grow to </a:t>
            </a:r>
            <a:r>
              <a:rPr lang="en-CA" dirty="0" smtClean="0"/>
              <a:t>$6000.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8539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Take-</a:t>
            </a:r>
            <a:r>
              <a:rPr lang="en-CA" dirty="0" err="1" smtClean="0"/>
              <a:t>Aways</a:t>
            </a:r>
            <a:r>
              <a:rPr lang="en-CA" dirty="0" smtClean="0"/>
              <a:t>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72 is ALWAYS the numerator (on the top)</a:t>
            </a:r>
          </a:p>
          <a:p>
            <a:endParaRPr lang="en-CA" dirty="0"/>
          </a:p>
          <a:p>
            <a:r>
              <a:rPr lang="en-CA" dirty="0" smtClean="0"/>
              <a:t>When doing the equation, the percentage (%) is a FULL number</a:t>
            </a:r>
          </a:p>
          <a:p>
            <a:endParaRPr lang="en-CA" dirty="0"/>
          </a:p>
          <a:p>
            <a:r>
              <a:rPr lang="en-CA" dirty="0" smtClean="0"/>
              <a:t>Ex: Invest $200 at 3% interest: 72/3= 24 years to double, NOT 72/0.03</a:t>
            </a:r>
          </a:p>
        </p:txBody>
      </p:sp>
    </p:spTree>
    <p:extLst>
      <p:ext uri="{BB962C8B-B14F-4D97-AF65-F5344CB8AC3E}">
        <p14:creationId xmlns:p14="http://schemas.microsoft.com/office/powerpoint/2010/main" val="2715995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Simple Interest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Interest on the </a:t>
            </a:r>
            <a:r>
              <a:rPr lang="en-CA" b="1" dirty="0" smtClean="0"/>
              <a:t>principle</a:t>
            </a:r>
            <a:r>
              <a:rPr lang="en-CA" dirty="0" smtClean="0"/>
              <a:t> amount</a:t>
            </a:r>
          </a:p>
          <a:p>
            <a:pPr lvl="0"/>
            <a:r>
              <a:rPr lang="en-US" dirty="0"/>
              <a:t>Interest is calculated as a percentage of the principal over a specific time period</a:t>
            </a:r>
            <a:endParaRPr lang="en-CA" dirty="0"/>
          </a:p>
          <a:p>
            <a:pPr lvl="0"/>
            <a:r>
              <a:rPr lang="en-US" dirty="0"/>
              <a:t>This time period is expressed in terms of years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For example, if you invested $10 000 into a simple interest account, you would only make interest on the $10 000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4335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Simple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273"/>
            <a:ext cx="10515600" cy="48376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4800" b="1" dirty="0" smtClean="0"/>
          </a:p>
          <a:p>
            <a:pPr marL="0" indent="0">
              <a:buNone/>
            </a:pPr>
            <a:endParaRPr lang="en-CA" sz="4800" b="1" dirty="0"/>
          </a:p>
          <a:p>
            <a:pPr marL="0" indent="0">
              <a:buNone/>
            </a:pPr>
            <a:r>
              <a:rPr lang="en-CA" sz="4800" b="1" dirty="0" smtClean="0"/>
              <a:t>Formulas: 	I=PRT		A=P(1+rt)</a:t>
            </a:r>
            <a:r>
              <a:rPr lang="en-CA" sz="4800" dirty="0" smtClean="0"/>
              <a:t>	</a:t>
            </a:r>
          </a:p>
          <a:p>
            <a:pPr marL="0" lv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346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Simple Interest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http://www.investopedia.com/terms/s/simple_interest.asp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065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4359"/>
          </a:xfrm>
        </p:spPr>
        <p:txBody>
          <a:bodyPr>
            <a:normAutofit/>
          </a:bodyPr>
          <a:lstStyle/>
          <a:p>
            <a:r>
              <a:rPr lang="en-US" dirty="0"/>
              <a:t>Find the interest and the amount in a savings account at the end of six months if $586 is deposited at 7% per annum</a:t>
            </a:r>
            <a:r>
              <a:rPr lang="en-US" dirty="0" smtClean="0"/>
              <a:t>.</a:t>
            </a:r>
            <a:endParaRPr lang="en-CA" dirty="0"/>
          </a:p>
          <a:p>
            <a:endParaRPr lang="en-CA" dirty="0" smtClean="0"/>
          </a:p>
          <a:p>
            <a:r>
              <a:rPr lang="en-US" dirty="0"/>
              <a:t>Solution:</a:t>
            </a:r>
            <a:endParaRPr lang="en-CA" dirty="0"/>
          </a:p>
          <a:p>
            <a:r>
              <a:rPr lang="en-US" dirty="0"/>
              <a:t>P = $586  	r = 7% (.07)  	t = 6 months or  0.5 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I=PRT</a:t>
            </a:r>
          </a:p>
          <a:p>
            <a:r>
              <a:rPr lang="en-US" dirty="0" smtClean="0"/>
              <a:t>I= ($586)(0.07)(6/12)</a:t>
            </a:r>
          </a:p>
          <a:p>
            <a:r>
              <a:rPr lang="en-US" b="1" dirty="0" smtClean="0"/>
              <a:t>I=$20.51</a:t>
            </a:r>
          </a:p>
          <a:p>
            <a:r>
              <a:rPr lang="en-US" dirty="0" smtClean="0"/>
              <a:t>A= P+I = $586+$20.51 </a:t>
            </a:r>
            <a:r>
              <a:rPr lang="en-US" b="1" dirty="0" smtClean="0"/>
              <a:t>= $606.51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312754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interest and the amount in a savings account at the end of </a:t>
            </a:r>
            <a:r>
              <a:rPr lang="en-US" dirty="0" smtClean="0"/>
              <a:t>9 </a:t>
            </a:r>
            <a:r>
              <a:rPr lang="en-US" dirty="0"/>
              <a:t>months if </a:t>
            </a:r>
            <a:r>
              <a:rPr lang="en-US" dirty="0" smtClean="0"/>
              <a:t>$304 </a:t>
            </a:r>
            <a:r>
              <a:rPr lang="en-US" dirty="0"/>
              <a:t>is deposited at </a:t>
            </a:r>
            <a:r>
              <a:rPr lang="en-US" dirty="0" smtClean="0"/>
              <a:t>3% </a:t>
            </a:r>
            <a:r>
              <a:rPr lang="en-US" dirty="0"/>
              <a:t>per annum.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3659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original amount invested and the interest earned if $4530 is in a savings account after 78 days. The interest rate is 8.5% per annum.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536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Simple Interest, Nominal &amp; Effective Rates, and the Rule of 72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05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Nominal </a:t>
            </a:r>
            <a:r>
              <a:rPr lang="en-CA" smtClean="0"/>
              <a:t>and Effective Rate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interest rates are compounded more than once/year, the stated annual rate is not the actual interest rate– the rate is actually slightly higher</a:t>
            </a:r>
          </a:p>
          <a:p>
            <a:endParaRPr lang="en-CA" dirty="0"/>
          </a:p>
          <a:p>
            <a:r>
              <a:rPr lang="en-CA" dirty="0" smtClean="0"/>
              <a:t>Nominal Rate= stated annual rate</a:t>
            </a:r>
          </a:p>
          <a:p>
            <a:endParaRPr lang="en-CA" dirty="0"/>
          </a:p>
          <a:p>
            <a:r>
              <a:rPr lang="en-CA" dirty="0" smtClean="0"/>
              <a:t>Effective Rate= actual interest rate (which is higher)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2642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Formula: </a:t>
            </a:r>
            <a:r>
              <a:rPr lang="en-US" b="1" dirty="0" err="1"/>
              <a:t>i</a:t>
            </a:r>
            <a:r>
              <a:rPr lang="en-US" b="1" dirty="0"/>
              <a:t> = (1 + j/m)</a:t>
            </a:r>
            <a:r>
              <a:rPr lang="en-US" b="1" baseline="30000" dirty="0"/>
              <a:t>m</a:t>
            </a:r>
            <a:r>
              <a:rPr lang="en-US" b="1" dirty="0"/>
              <a:t> – </a:t>
            </a:r>
            <a:r>
              <a:rPr lang="en-US" b="1" dirty="0" smtClean="0"/>
              <a:t>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i</a:t>
            </a:r>
            <a:r>
              <a:rPr lang="en-US" dirty="0"/>
              <a:t> - </a:t>
            </a:r>
            <a:r>
              <a:rPr lang="en-US" dirty="0" smtClean="0"/>
              <a:t>is </a:t>
            </a:r>
            <a:r>
              <a:rPr lang="en-US" dirty="0"/>
              <a:t>the effective rate of interest as a </a:t>
            </a:r>
            <a:r>
              <a:rPr lang="en-US" dirty="0" smtClean="0"/>
              <a:t>decimal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m - is the number of conversion periods in a </a:t>
            </a:r>
            <a:r>
              <a:rPr lang="en-US" dirty="0" smtClean="0"/>
              <a:t>year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j  - is the nominal rate of interest as a decimal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100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deposit $1 in a savings account that pays </a:t>
            </a:r>
            <a:r>
              <a:rPr lang="en-US" dirty="0" smtClean="0"/>
              <a:t>12%, compounded </a:t>
            </a:r>
            <a:r>
              <a:rPr lang="en-US" dirty="0"/>
              <a:t>quarterly, what is the effective rate of interest</a:t>
            </a:r>
            <a:r>
              <a:rPr lang="en-US" dirty="0" smtClean="0"/>
              <a:t>?</a:t>
            </a:r>
            <a:endParaRPr lang="en-CA" dirty="0"/>
          </a:p>
          <a:p>
            <a:r>
              <a:rPr lang="en-US" dirty="0" smtClean="0"/>
              <a:t>Solution:</a:t>
            </a:r>
            <a:endParaRPr lang="en-CA" dirty="0"/>
          </a:p>
          <a:p>
            <a:r>
              <a:rPr lang="en-US" dirty="0"/>
              <a:t>j=0.12  	m=4</a:t>
            </a:r>
            <a:endParaRPr lang="en-CA" dirty="0"/>
          </a:p>
          <a:p>
            <a:pPr lvl="0"/>
            <a:r>
              <a:rPr lang="en-US" dirty="0" err="1"/>
              <a:t>i</a:t>
            </a:r>
            <a:r>
              <a:rPr lang="en-US" dirty="0"/>
              <a:t> = (1 + j/m)</a:t>
            </a:r>
            <a:r>
              <a:rPr lang="en-US" baseline="30000" dirty="0"/>
              <a:t>m</a:t>
            </a:r>
            <a:r>
              <a:rPr lang="en-US" dirty="0"/>
              <a:t> – 1  </a:t>
            </a:r>
            <a:endParaRPr lang="en-CA" dirty="0"/>
          </a:p>
          <a:p>
            <a:pPr lvl="0"/>
            <a:r>
              <a:rPr lang="en-US" dirty="0" err="1"/>
              <a:t>i</a:t>
            </a:r>
            <a:r>
              <a:rPr lang="en-US" dirty="0"/>
              <a:t> = (1 + 0.12/4)</a:t>
            </a:r>
            <a:r>
              <a:rPr lang="en-US" baseline="30000" dirty="0"/>
              <a:t>4</a:t>
            </a:r>
            <a:r>
              <a:rPr lang="en-US" dirty="0"/>
              <a:t> - 1</a:t>
            </a:r>
            <a:endParaRPr lang="en-CA" dirty="0"/>
          </a:p>
          <a:p>
            <a:pPr lvl="0"/>
            <a:r>
              <a:rPr lang="en-US" dirty="0" err="1"/>
              <a:t>i</a:t>
            </a:r>
            <a:r>
              <a:rPr lang="en-US" dirty="0"/>
              <a:t> = (1 + 0.03)</a:t>
            </a:r>
            <a:r>
              <a:rPr lang="en-US" baseline="30000" dirty="0"/>
              <a:t>4</a:t>
            </a:r>
            <a:r>
              <a:rPr lang="en-US" dirty="0"/>
              <a:t> - 1</a:t>
            </a:r>
            <a:endParaRPr lang="en-CA" dirty="0"/>
          </a:p>
          <a:p>
            <a:pPr lvl="0"/>
            <a:r>
              <a:rPr lang="en-US" dirty="0" err="1"/>
              <a:t>i</a:t>
            </a:r>
            <a:r>
              <a:rPr lang="en-US" dirty="0"/>
              <a:t> = (1.03)</a:t>
            </a:r>
            <a:r>
              <a:rPr lang="en-US" baseline="30000" dirty="0"/>
              <a:t>4</a:t>
            </a:r>
            <a:r>
              <a:rPr lang="en-US" dirty="0"/>
              <a:t> - 1</a:t>
            </a:r>
            <a:endParaRPr lang="en-CA" dirty="0"/>
          </a:p>
          <a:p>
            <a:pPr lvl="0"/>
            <a:r>
              <a:rPr lang="en-US" dirty="0" err="1"/>
              <a:t>i</a:t>
            </a:r>
            <a:r>
              <a:rPr lang="en-US" dirty="0"/>
              <a:t> = 1.1255 – 1  = 0.1255 = 12.55%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34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effective rate of interest for an investment at 9% compounded semi-annually?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386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effective rate of interest for an investment at 9% compounded </a:t>
            </a:r>
            <a:r>
              <a:rPr lang="en-US" dirty="0" smtClean="0"/>
              <a:t>quarterly?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97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Take-</a:t>
            </a:r>
            <a:r>
              <a:rPr lang="en-CA" dirty="0" err="1" smtClean="0"/>
              <a:t>Aways</a:t>
            </a:r>
            <a:r>
              <a:rPr lang="en-CA" dirty="0" smtClean="0"/>
              <a:t>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more times a nominal rate is compounded per year, the higher the effective rate of interest will be</a:t>
            </a:r>
          </a:p>
          <a:p>
            <a:endParaRPr lang="en-CA" dirty="0"/>
          </a:p>
          <a:p>
            <a:r>
              <a:rPr lang="en-CA" dirty="0" smtClean="0"/>
              <a:t>Also remember: if an investment is compounded annually, the nominal and effective rates are the same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542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 of 72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 quick, general idea of how compound rates </a:t>
            </a:r>
            <a:r>
              <a:rPr lang="en-CA" dirty="0"/>
              <a:t>a</a:t>
            </a:r>
            <a:r>
              <a:rPr lang="en-CA" dirty="0" smtClean="0"/>
              <a:t>ffect money</a:t>
            </a:r>
          </a:p>
          <a:p>
            <a:endParaRPr lang="en-CA" dirty="0"/>
          </a:p>
          <a:p>
            <a:r>
              <a:rPr lang="en-CA" dirty="0"/>
              <a:t>72 ÷ expected growth rate of an investment = number of years it will take your investment to double.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>
                <a:hlinkClick r:id="rId2"/>
              </a:rPr>
              <a:t>http://www.investopedia.com/terms/r/ruleof72.asp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296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556</Words>
  <Application>Microsoft Office PowerPoint</Application>
  <PresentationFormat>Widescreen</PresentationFormat>
  <Paragraphs>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Shares Video</vt:lpstr>
      <vt:lpstr>Simple Interest, Nominal &amp; Effective Rates, and the Rule of 72</vt:lpstr>
      <vt:lpstr>Nominal and Effective Rate</vt:lpstr>
      <vt:lpstr>Formula: i = (1 + j/m)m – 1</vt:lpstr>
      <vt:lpstr>Example 1: </vt:lpstr>
      <vt:lpstr>Example 2: </vt:lpstr>
      <vt:lpstr>Example 3:</vt:lpstr>
      <vt:lpstr>Take-Aways: </vt:lpstr>
      <vt:lpstr>Rule of 72</vt:lpstr>
      <vt:lpstr>Rule of 72 Example:</vt:lpstr>
      <vt:lpstr>Example 2:</vt:lpstr>
      <vt:lpstr>Take-Aways:</vt:lpstr>
      <vt:lpstr>Simple Interest</vt:lpstr>
      <vt:lpstr>Simple Interest</vt:lpstr>
      <vt:lpstr>Simple Interest</vt:lpstr>
      <vt:lpstr>Example 1: </vt:lpstr>
      <vt:lpstr>Example 2:</vt:lpstr>
      <vt:lpstr>Example 3: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and Simple Interest</dc:title>
  <dc:creator>Meaghan Boutilier</dc:creator>
  <cp:lastModifiedBy>User</cp:lastModifiedBy>
  <cp:revision>43</cp:revision>
  <dcterms:created xsi:type="dcterms:W3CDTF">2016-11-22T01:38:50Z</dcterms:created>
  <dcterms:modified xsi:type="dcterms:W3CDTF">2016-11-24T22:44:46Z</dcterms:modified>
</cp:coreProperties>
</file>